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441" r:id="rId3"/>
    <p:sldId id="470" r:id="rId4"/>
    <p:sldId id="445" r:id="rId5"/>
    <p:sldId id="436" r:id="rId6"/>
    <p:sldId id="490" r:id="rId7"/>
    <p:sldId id="476" r:id="rId8"/>
    <p:sldId id="478" r:id="rId9"/>
    <p:sldId id="463" r:id="rId10"/>
    <p:sldId id="489" r:id="rId11"/>
    <p:sldId id="473" r:id="rId12"/>
    <p:sldId id="474" r:id="rId13"/>
    <p:sldId id="475" r:id="rId14"/>
    <p:sldId id="488" r:id="rId15"/>
    <p:sldId id="479" r:id="rId16"/>
    <p:sldId id="480" r:id="rId17"/>
    <p:sldId id="481" r:id="rId18"/>
    <p:sldId id="482" r:id="rId19"/>
    <p:sldId id="483" r:id="rId20"/>
    <p:sldId id="485" r:id="rId21"/>
    <p:sldId id="484" r:id="rId22"/>
    <p:sldId id="486" r:id="rId23"/>
    <p:sldId id="487" r:id="rId24"/>
    <p:sldId id="472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나눔스퀘어 네오 Heavy" panose="00000A00000000000000" pitchFamily="2" charset="-127"/>
      <p:bold r:id="rId31"/>
    </p:embeddedFont>
    <p:embeddedFont>
      <p:font typeface="나눔고딕 ExtraBold" panose="020D0904000000000000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Open Sans Extrabold" panose="020B0906030804020204" pitchFamily="34" charset="0"/>
      <p:bold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나눔스퀘어 Bold" panose="020B0600000101010101" pitchFamily="50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58B368"/>
    <a:srgbClr val="1CA4AB"/>
    <a:srgbClr val="DAD873"/>
    <a:srgbClr val="D9EE40"/>
    <a:srgbClr val="97AA0F"/>
    <a:srgbClr val="D6ED2B"/>
    <a:srgbClr val="FFCCCC"/>
    <a:srgbClr val="ED7B6F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6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" y="106"/>
      </p:cViewPr>
      <p:guideLst>
        <p:guide orient="horz" pos="2160"/>
        <p:guide pos="7310"/>
        <p:guide orient="horz" pos="228"/>
        <p:guide pos="7446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FC9F607-E44A-DA76-02D5-26D829D1F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09E55-8A0B-8297-D418-289EE29034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838-9FCD-4B30-A3B5-9CBC0FA5D5F6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3EDD-0CF2-4073-74EF-B84EDFF48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4E73-80D4-4B46-536B-AC4E74F427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752F6-ADE6-43C5-A6F8-15A17700C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8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BD1D-6A05-4E97-A624-0D1F6FEDB859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A21E1-50FB-4A3F-ABB0-AE43A1F1F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twitter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A6A2-3D65-469C-B214-71C71A2FB257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58C1-A6CE-4B6B-868E-E49553F4B862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DDD7-7A67-496B-B4C5-4B0E9C689CD4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08484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7692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2669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3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4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21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5C885-FE14-4B63-9C76-FF02553266B7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3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0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3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3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0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3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8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4D3A-DCDC-4AD3-AC28-B38F0AE66AF3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1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818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405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566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9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92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53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7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176A6-9CAE-40D0-81E8-25DE76C4C500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4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8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7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8CFF-A801-4AE0-B29D-D6A67D29EC2D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0411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784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827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33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841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00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4172-4A72-4211-AEC7-E180558706D3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6848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603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614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0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52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062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05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225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AC97-D74E-4CA7-98A5-FC31BB30048A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74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391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7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229283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902548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023093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686F-2CFE-4780-89FB-174EE331B7E6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76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42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71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45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6F98-4C54-4759-8808-7026C8629571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5940"/>
            <a:ext cx="2743200" cy="365125"/>
          </a:xfrm>
          <a:prstGeom prst="rect">
            <a:avLst/>
          </a:prstGeom>
        </p:spPr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32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9895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83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2D5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90D8D-6BA0-418D-AFED-C65293F70DA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99550" y="655395"/>
            <a:ext cx="279244" cy="912401"/>
            <a:chOff x="199126" y="1310790"/>
            <a:chExt cx="55856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03939" y="1946192"/>
              <a:ext cx="54893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99126" y="1310790"/>
              <a:ext cx="55856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3179" y="2581593"/>
              <a:ext cx="51046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14792">
                      <a:alpha val="49000"/>
                    </a:srgbClr>
                  </a:solidFill>
                  <a:effectLst/>
                  <a:uLnTx/>
                  <a:uFillTx/>
                  <a:latin typeface="Designball-Social-01" pitchFamily="2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14792">
                    <a:alpha val="49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9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9BFB-D13D-43ED-92F0-14985F629833}" type="datetime1">
              <a:rPr lang="ko-KR" altLang="en-US" smtClean="0"/>
              <a:t>2023-04-14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E7D855B-8190-5E0D-78E2-D5BAA5A67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1336" y="6356350"/>
            <a:ext cx="868392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57F1C42F-623A-4913-A961-0477D0E33F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8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8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8187BD-0C30-EB58-EB6A-B562DD06C0A8}"/>
              </a:ext>
            </a:extLst>
          </p:cNvPr>
          <p:cNvSpPr txBox="1"/>
          <p:nvPr/>
        </p:nvSpPr>
        <p:spPr>
          <a:xfrm>
            <a:off x="3877380" y="3002047"/>
            <a:ext cx="443724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6000" spc="-150" dirty="0">
                <a:solidFill>
                  <a:schemeClr val="accent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SKKUEXS</a:t>
            </a:r>
            <a:endParaRPr lang="ko-KR" altLang="en-US" sz="6000" spc="-150" dirty="0">
              <a:solidFill>
                <a:schemeClr val="accent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7681-4371-CBB3-6BE3-64212FAD3FE3}"/>
              </a:ext>
            </a:extLst>
          </p:cNvPr>
          <p:cNvSpPr txBox="1"/>
          <p:nvPr/>
        </p:nvSpPr>
        <p:spPr>
          <a:xfrm>
            <a:off x="4302955" y="5616643"/>
            <a:ext cx="3586089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김주원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서현원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이하은 </a:t>
            </a:r>
            <a:r>
              <a:rPr lang="en-US" altLang="ko-KR" sz="21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1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한희근</a:t>
            </a:r>
            <a:endParaRPr lang="en-US" altLang="ko-KR" sz="21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7034" y="2449094"/>
            <a:ext cx="5117932" cy="878175"/>
            <a:chOff x="3769667" y="2449094"/>
            <a:chExt cx="4652665" cy="878175"/>
          </a:xfrm>
        </p:grpSpPr>
        <p:sp>
          <p:nvSpPr>
            <p:cNvPr id="2" name="직사각형 1"/>
            <p:cNvSpPr/>
            <p:nvPr/>
          </p:nvSpPr>
          <p:spPr>
            <a:xfrm>
              <a:off x="3918105" y="2449094"/>
              <a:ext cx="4355788" cy="5593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0BE4C-6A17-B8D6-CE99-8DA149D51F08}"/>
                </a:ext>
              </a:extLst>
            </p:cNvPr>
            <p:cNvSpPr txBox="1"/>
            <p:nvPr/>
          </p:nvSpPr>
          <p:spPr>
            <a:xfrm>
              <a:off x="3769667" y="2496272"/>
              <a:ext cx="46526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400" spc="-150" dirty="0">
                  <a:solidFill>
                    <a:srgbClr val="3756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Project for Exchange Student</a:t>
              </a:r>
              <a:endParaRPr lang="ko-KR" altLang="en-US" sz="2400" spc="-150" dirty="0">
                <a:solidFill>
                  <a:srgbClr val="3756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각 삼각형 28"/>
          <p:cNvSpPr/>
          <p:nvPr/>
        </p:nvSpPr>
        <p:spPr>
          <a:xfrm rot="5400000">
            <a:off x="0" y="0"/>
            <a:ext cx="900000" cy="900000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/>
          <p:cNvSpPr/>
          <p:nvPr/>
        </p:nvSpPr>
        <p:spPr>
          <a:xfrm rot="16200000">
            <a:off x="11268074" y="5915015"/>
            <a:ext cx="923926" cy="923926"/>
          </a:xfrm>
          <a:prstGeom prst="rtTriangle">
            <a:avLst/>
          </a:prstGeom>
          <a:solidFill>
            <a:srgbClr val="304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12" y="4268489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Transformers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082AA-0B52-C5B7-A5C5-6E591924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3" y="1811808"/>
            <a:ext cx="1333500" cy="266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AF095-586E-942D-C126-DB6A1C7D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83" y="1441273"/>
            <a:ext cx="895350" cy="2667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93B0941-9362-4815-DB38-1C15CA346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" b="50941"/>
          <a:stretch/>
        </p:blipFill>
        <p:spPr>
          <a:xfrm>
            <a:off x="3005515" y="1348991"/>
            <a:ext cx="6180970" cy="5373573"/>
          </a:xfrm>
          <a:prstGeom prst="rect">
            <a:avLst/>
          </a:prstGeom>
        </p:spPr>
      </p:pic>
      <p:sp>
        <p:nvSpPr>
          <p:cNvPr id="12" name="L 도형 11">
            <a:extLst>
              <a:ext uri="{FF2B5EF4-FFF2-40B4-BE49-F238E27FC236}">
                <a16:creationId xmlns:a16="http://schemas.microsoft.com/office/drawing/2014/main" id="{7F8A3083-BEA2-C97A-6822-CB9F71200A1E}"/>
              </a:ext>
            </a:extLst>
          </p:cNvPr>
          <p:cNvSpPr/>
          <p:nvPr/>
        </p:nvSpPr>
        <p:spPr>
          <a:xfrm rot="16200000" flipH="1">
            <a:off x="5378716" y="-638172"/>
            <a:ext cx="1461885" cy="6333928"/>
          </a:xfrm>
          <a:prstGeom prst="corner">
            <a:avLst>
              <a:gd name="adj1" fmla="val 219575"/>
              <a:gd name="adj2" fmla="val 64789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Transformers Model</a:t>
            </a:r>
          </a:p>
        </p:txBody>
      </p:sp>
      <p:pic>
        <p:nvPicPr>
          <p:cNvPr id="15" name="그림 1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24A14E82-4462-7640-9E23-75E74D96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68" y="1935650"/>
            <a:ext cx="4317407" cy="1237010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A73239D8-24DF-DF3D-76F6-8FBADE50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68" y="4442609"/>
            <a:ext cx="4317407" cy="88269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FB2F824-A830-B9E4-E39B-4329A36CB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68" y="3488940"/>
            <a:ext cx="4317407" cy="637389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EF467E33-A6EE-7C79-0842-3E35A1E88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8" y="1451871"/>
            <a:ext cx="3356878" cy="338537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893B273E-AB8C-2661-A688-B85F86F84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185" y="1814743"/>
            <a:ext cx="3356878" cy="3385374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824F3431-8B75-2C6D-E6F3-5A6AF636C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783" y="2266663"/>
            <a:ext cx="3356879" cy="3385375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72A0F13E-C059-A277-EDD9-4BB5AC124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380" y="2786999"/>
            <a:ext cx="3356880" cy="3385376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5F2A995D-BB34-E973-E09C-A0DC60F03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9976" y="3238919"/>
            <a:ext cx="3356881" cy="33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Transformers Model</a:t>
            </a:r>
          </a:p>
        </p:txBody>
      </p:sp>
      <p:pic>
        <p:nvPicPr>
          <p:cNvPr id="16" name="그림 15" descr="달력이(가) 표시된 사진&#10;&#10;자동 생성된 설명">
            <a:extLst>
              <a:ext uri="{FF2B5EF4-FFF2-40B4-BE49-F238E27FC236}">
                <a16:creationId xmlns:a16="http://schemas.microsoft.com/office/drawing/2014/main" id="{389F189D-94E0-CFAC-267B-FAD83990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24" y="2079932"/>
            <a:ext cx="7162179" cy="4612559"/>
          </a:xfrm>
          <a:prstGeom prst="rect">
            <a:avLst/>
          </a:prstGeom>
        </p:spPr>
      </p:pic>
      <p:pic>
        <p:nvPicPr>
          <p:cNvPr id="13" name="그림 12" descr="달력이(가) 표시된 사진&#10;&#10;자동 생성된 설명">
            <a:extLst>
              <a:ext uri="{FF2B5EF4-FFF2-40B4-BE49-F238E27FC236}">
                <a16:creationId xmlns:a16="http://schemas.microsoft.com/office/drawing/2014/main" id="{C1559C3A-522F-B1AC-39C9-69A6DA5D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89" y="1771463"/>
            <a:ext cx="7154173" cy="461255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752FDC7B-0557-DCF7-5AF9-98D0748A6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738" y="1432921"/>
            <a:ext cx="7150916" cy="46125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B93810-3883-FB3C-CAAB-45BC59DE3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25" y="1933115"/>
            <a:ext cx="4876800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5D4534-4F9A-AB77-C7BD-8D323393C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25" y="2657091"/>
            <a:ext cx="4867275" cy="57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946646-797D-1A7E-FDE8-7A4E39911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200" y="3433859"/>
            <a:ext cx="4876800" cy="5715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8D4E15-84D7-FFC1-C552-8B9FF442C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725" y="4210627"/>
            <a:ext cx="4867275" cy="571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A3BD3D-F4A8-1211-6403-F4377B8FF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250" y="4987395"/>
            <a:ext cx="4867275" cy="571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3FE929-7A3C-7B19-6B7C-40D6A04C1F2D}"/>
              </a:ext>
            </a:extLst>
          </p:cNvPr>
          <p:cNvSpPr txBox="1"/>
          <p:nvPr/>
        </p:nvSpPr>
        <p:spPr>
          <a:xfrm>
            <a:off x="6254215" y="2064976"/>
            <a:ext cx="449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에어비앤비는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한국에서 기숙사 신청을 한 적이 없었다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9ED15-BD88-E0B6-838B-EAE6DC73F60F}"/>
              </a:ext>
            </a:extLst>
          </p:cNvPr>
          <p:cNvSpPr txBox="1"/>
          <p:nvPr/>
        </p:nvSpPr>
        <p:spPr>
          <a:xfrm>
            <a:off x="6254214" y="2573509"/>
            <a:ext cx="449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>
                <a:latin typeface="+mj-lt"/>
              </a:rPr>
              <a:t>교환학생을 가는 것은 대학생활 동안 꼭 해보고 싶은 일이었는데 그때 시야도 넓어지고 더 많은 걸 배울 수 있었습니다</a:t>
            </a:r>
            <a:r>
              <a:rPr lang="en-US" altLang="ko-KR" sz="1400" dirty="0"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28AEF-861E-42A3-356C-8F58CE8B01ED}"/>
              </a:ext>
            </a:extLst>
          </p:cNvPr>
          <p:cNvSpPr txBox="1"/>
          <p:nvPr/>
        </p:nvSpPr>
        <p:spPr>
          <a:xfrm>
            <a:off x="6254213" y="3346785"/>
            <a:ext cx="44952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900" dirty="0"/>
              <a:t>저는 사실 다른 교환학생들만큼 여행을 많이 다니지도 않았고 대부분의 시간을 캠퍼스 내에서 보냈는데</a:t>
            </a:r>
            <a:r>
              <a:rPr lang="en-US" altLang="ko-KR" sz="900" dirty="0"/>
              <a:t>  </a:t>
            </a:r>
            <a:r>
              <a:rPr lang="ko-KR" altLang="ko-KR" sz="900" dirty="0"/>
              <a:t>이유는 다른 교환학생들만큼 여행을 많이 다니지도 않았고 대부분의 시간을 캠퍼스 내에서 보냈으며 질문 많이 하고 내 마음대로 하고싶은 대로 사는 태도 배워올 수 있는 곳이었으며 정말 무얼 하든 아무도 신경 쓰지 않는데 저는 그 자유가 너무 </a:t>
            </a:r>
            <a:r>
              <a:rPr lang="ko-KR" altLang="ko-KR" sz="900" dirty="0" err="1"/>
              <a:t>행복했습니다표</a:t>
            </a:r>
            <a:r>
              <a:rPr lang="ko-KR" altLang="ko-KR" sz="900" dirty="0"/>
              <a:t> 표 표하며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936B1-345F-F423-9B2E-4656236A9382}"/>
              </a:ext>
            </a:extLst>
          </p:cNvPr>
          <p:cNvSpPr txBox="1"/>
          <p:nvPr/>
        </p:nvSpPr>
        <p:spPr>
          <a:xfrm>
            <a:off x="6254211" y="4139597"/>
            <a:ext cx="449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이메일 확인을 제대로 하지 않아 기숙사 신청기한이 놓쳤을 경우 </a:t>
            </a:r>
            <a:r>
              <a:rPr lang="ko-KR" altLang="ko-KR" sz="1400" dirty="0" err="1"/>
              <a:t>애어비앤비를</a:t>
            </a:r>
            <a:r>
              <a:rPr lang="ko-KR" altLang="ko-KR" sz="1400" dirty="0"/>
              <a:t> 활용해 </a:t>
            </a:r>
            <a:r>
              <a:rPr lang="ko-KR" altLang="ko-KR" sz="1400" dirty="0" err="1"/>
              <a:t>매물을구할</a:t>
            </a:r>
            <a:r>
              <a:rPr lang="ko-KR" altLang="ko-KR" sz="1400" dirty="0"/>
              <a:t> 수 있습니다</a:t>
            </a:r>
            <a:r>
              <a:rPr lang="en-US" altLang="ko-KR" sz="1400" dirty="0"/>
              <a:t>.</a:t>
            </a:r>
            <a:endParaRPr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8F2A0D-03AD-D237-5152-926C86008CE0}"/>
              </a:ext>
            </a:extLst>
          </p:cNvPr>
          <p:cNvSpPr txBox="1"/>
          <p:nvPr/>
        </p:nvSpPr>
        <p:spPr>
          <a:xfrm>
            <a:off x="6254211" y="4901677"/>
            <a:ext cx="449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익숙했던 환경을 벗어나</a:t>
            </a:r>
            <a:r>
              <a:rPr lang="en-US" altLang="ko-KR" sz="1400" dirty="0"/>
              <a:t> 4</a:t>
            </a:r>
            <a:r>
              <a:rPr lang="ko-KR" altLang="ko-KR" sz="1400" dirty="0"/>
              <a:t>달 간 다른 문화를 가진 타지에서 좋은 사람들을 만나고 행복한 추억을 만든 캐나다에서의 생활은 평생 기억할 것 같습니다</a:t>
            </a:r>
            <a:r>
              <a:rPr lang="en-US" altLang="ko-KR" sz="1400" dirty="0"/>
              <a:t>.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3616AA-7C8E-767F-2D35-9DAFB08B2B0B}"/>
              </a:ext>
            </a:extLst>
          </p:cNvPr>
          <p:cNvSpPr txBox="1"/>
          <p:nvPr/>
        </p:nvSpPr>
        <p:spPr>
          <a:xfrm>
            <a:off x="6254212" y="3565720"/>
            <a:ext cx="4495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~</a:t>
            </a:r>
            <a:r>
              <a:rPr lang="ko-KR" altLang="en-US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전했다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  ~</a:t>
            </a:r>
            <a:r>
              <a:rPr lang="ko-KR" altLang="en-US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제시되었습니다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D2B810-844A-7F95-B187-F955FC92781E}"/>
              </a:ext>
            </a:extLst>
          </p:cNvPr>
          <p:cNvSpPr txBox="1"/>
          <p:nvPr/>
        </p:nvSpPr>
        <p:spPr>
          <a:xfrm>
            <a:off x="4458792" y="1806251"/>
            <a:ext cx="327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Abstractive </a:t>
            </a:r>
            <a:r>
              <a:rPr lang="en-US" altLang="ko-KR" dirty="0" err="1"/>
              <a:t>Summurization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FC3757-2ED5-8103-BF7F-AE68A19D53E3}"/>
              </a:ext>
            </a:extLst>
          </p:cNvPr>
          <p:cNvSpPr txBox="1"/>
          <p:nvPr/>
        </p:nvSpPr>
        <p:spPr>
          <a:xfrm>
            <a:off x="4458792" y="3892063"/>
            <a:ext cx="327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Extractive </a:t>
            </a:r>
            <a:r>
              <a:rPr lang="en-US" altLang="ko-KR" dirty="0" err="1"/>
              <a:t>Summurization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7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20599 -0.2694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1347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20521 -0.0833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4" grpId="0"/>
      <p:bldP spid="34" grpId="1"/>
      <p:bldP spid="36" grpId="0"/>
      <p:bldP spid="36" grpId="1"/>
      <p:bldP spid="38" grpId="0"/>
      <p:bldP spid="38" grpId="1"/>
      <p:bldP spid="40" grpId="0"/>
      <p:bldP spid="40" grpId="1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Front-end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5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5" y="1013811"/>
            <a:ext cx="9517682" cy="5356912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10" name="Object 1"/>
          <p:cNvSpPr/>
          <p:nvPr/>
        </p:nvSpPr>
        <p:spPr>
          <a:xfrm>
            <a:off x="-4175760" y="358140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8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8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29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0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3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2" cy="6858000"/>
          </a:xfrm>
          <a:prstGeom prst="rect">
            <a:avLst/>
          </a:prstGeom>
        </p:spPr>
      </p:pic>
      <p:sp>
        <p:nvSpPr>
          <p:cNvPr id="10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95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87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4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/>
        </p:blipFill>
        <p:spPr>
          <a:xfrm>
            <a:off x="3659" y="0"/>
            <a:ext cx="12184682" cy="67056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2640" y="3657600"/>
            <a:ext cx="862584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 smtClean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Will be replaced by University Image</a:t>
            </a:r>
          </a:p>
          <a:p>
            <a:pPr algn="ctr"/>
            <a:endParaRPr lang="ko-KR" altLang="en-US" sz="28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3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Weekly Progress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4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624773"/>
            <a:ext cx="12184682" cy="6858000"/>
          </a:xfrm>
          <a:prstGeom prst="rect">
            <a:avLst/>
          </a:prstGeom>
        </p:spPr>
      </p:pic>
      <p:sp>
        <p:nvSpPr>
          <p:cNvPr id="11" name="Object 1"/>
          <p:cNvSpPr/>
          <p:nvPr/>
        </p:nvSpPr>
        <p:spPr>
          <a:xfrm>
            <a:off x="-4831080" y="953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" y="0"/>
            <a:ext cx="12184682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" y="312387"/>
            <a:ext cx="12184682" cy="6858000"/>
          </a:xfrm>
          <a:prstGeom prst="rect">
            <a:avLst/>
          </a:prstGeom>
        </p:spPr>
      </p:pic>
      <p:sp>
        <p:nvSpPr>
          <p:cNvPr id="13" name="Object 1"/>
          <p:cNvSpPr/>
          <p:nvPr/>
        </p:nvSpPr>
        <p:spPr>
          <a:xfrm>
            <a:off x="-4678680" y="24771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2000" b="1" dirty="0" smtClean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Front-end Design</a:t>
            </a:r>
            <a:endParaRPr lang="en-US" sz="2000" b="1" dirty="0">
              <a:solidFill>
                <a:srgbClr val="97AA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SquareOTF_a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16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What we’ll do next..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99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1C42F-623A-4913-A961-0477D0E33F84}" type="slidenum"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37562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7562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7AA0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Next Week Plan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24856" y="1946394"/>
            <a:ext cx="7542289" cy="3997700"/>
            <a:chOff x="2037882" y="1946394"/>
            <a:chExt cx="7542289" cy="3997700"/>
          </a:xfrm>
        </p:grpSpPr>
        <p:sp>
          <p:nvSpPr>
            <p:cNvPr id="9" name="Object 1"/>
            <p:cNvSpPr/>
            <p:nvPr/>
          </p:nvSpPr>
          <p:spPr>
            <a:xfrm>
              <a:off x="2862975" y="2920093"/>
              <a:ext cx="6463001" cy="25596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1" hangingPunct="1">
                <a:lnSpc>
                  <a:spcPts val="201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NanumSquareOTF_ac" pitchFamily="34" charset="-120"/>
                </a:rPr>
                <a:t>Section 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0" name="Object 2"/>
            <p:cNvSpPr/>
            <p:nvPr/>
          </p:nvSpPr>
          <p:spPr>
            <a:xfrm>
              <a:off x="2862975" y="3322689"/>
              <a:ext cx="6463001" cy="74990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marR="0" lvl="0" indent="0" algn="ctr" defTabSz="914400" rtl="0" eaLnBrk="1" fontAlgn="auto" latinLnBrk="1" hangingPunct="1">
                <a:lnSpc>
                  <a:spcPts val="5906"/>
                </a:lnSpc>
                <a:spcBef>
                  <a:spcPts val="113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62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NanumSquareOTF_ac" pitchFamily="34" charset="-120"/>
                </a:rPr>
                <a:t>Project Overview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037882" y="1946394"/>
              <a:ext cx="3997700" cy="3997700"/>
            </a:xfrm>
            <a:prstGeom prst="ellipse">
              <a:avLst/>
            </a:prstGeom>
            <a:solidFill>
              <a:srgbClr val="F8D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677295" y="2038696"/>
              <a:ext cx="3902876" cy="3902876"/>
            </a:xfrm>
            <a:prstGeom prst="ellipse">
              <a:avLst/>
            </a:prstGeom>
            <a:solidFill>
              <a:srgbClr val="FF9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524113" y="3022347"/>
              <a:ext cx="3025238" cy="1673320"/>
              <a:chOff x="6930610" y="2601775"/>
              <a:chExt cx="3025238" cy="16733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722705" y="2601775"/>
                <a:ext cx="14410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NLP</a:t>
                </a:r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930610" y="3474876"/>
                <a:ext cx="302523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Select Model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>
                    <a:solidFill>
                      <a:srgbClr val="59595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Compare with GPT</a:t>
                </a:r>
                <a:endParaRPr lang="en-US" altLang="ko-KR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163526" y="3099113"/>
              <a:ext cx="3025238" cy="1773701"/>
              <a:chOff x="6999472" y="2678541"/>
              <a:chExt cx="3025238" cy="177370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81098" y="2678541"/>
                <a:ext cx="2567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Front-end</a:t>
                </a:r>
                <a:endPara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999472" y="3652023"/>
                <a:ext cx="302523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Study React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noProof="0" dirty="0" smtClean="0">
                    <a:solidFill>
                      <a:srgbClr val="59595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Finish designing front-end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35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862975" y="3322689"/>
            <a:ext cx="646300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06"/>
              </a:lnSpc>
              <a:spcBef>
                <a:spcPts val="1132"/>
              </a:spcBef>
              <a:buNone/>
            </a:pPr>
            <a:r>
              <a:rPr lang="en-US" sz="5625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Q&amp;A</a:t>
            </a:r>
            <a:endParaRPr 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4CE1582-6B31-64DD-228C-CF0F4947F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73225"/>
              </p:ext>
            </p:extLst>
          </p:nvPr>
        </p:nvGraphicFramePr>
        <p:xfrm>
          <a:off x="524934" y="1634066"/>
          <a:ext cx="11142128" cy="454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04">
                  <a:extLst>
                    <a:ext uri="{9D8B030D-6E8A-4147-A177-3AD203B41FA5}">
                      <a16:colId xmlns:a16="http://schemas.microsoft.com/office/drawing/2014/main" val="40264252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51030596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056218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5925274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94818074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685275659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082560796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348396470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1217340257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4036170848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840169613"/>
                    </a:ext>
                  </a:extLst>
                </a:gridCol>
                <a:gridCol w="732084">
                  <a:extLst>
                    <a:ext uri="{9D8B030D-6E8A-4147-A177-3AD203B41FA5}">
                      <a16:colId xmlns:a16="http://schemas.microsoft.com/office/drawing/2014/main" val="2282122922"/>
                    </a:ext>
                  </a:extLst>
                </a:gridCol>
              </a:tblGrid>
              <a:tr h="649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 – do                 Week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97AA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8508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Proposal &amp; Study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7037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Collecting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D2D0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1939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Processing (NLP)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44680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Front-end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(Planning &amp; UI/UX) 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09638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Back-end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(Server &amp; DB Design)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3369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Beta Test</a:t>
                      </a:r>
                      <a:endParaRPr lang="en-US" altLang="ko-KR" b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EB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13151"/>
                  </a:ext>
                </a:extLst>
              </a:tr>
            </a:tbl>
          </a:graphicData>
        </a:graphic>
      </p:graphicFrame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D5C42C3-6770-117F-1EFE-6BCC1909FA7E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Schedule</a:t>
            </a: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2522F6DA-BDC6-C51E-80FC-E605797BF3E4}"/>
              </a:ext>
            </a:extLst>
          </p:cNvPr>
          <p:cNvSpPr/>
          <p:nvPr/>
        </p:nvSpPr>
        <p:spPr>
          <a:xfrm>
            <a:off x="531283" y="1639948"/>
            <a:ext cx="6003987" cy="1945007"/>
          </a:xfrm>
          <a:custGeom>
            <a:avLst/>
            <a:gdLst>
              <a:gd name="connsiteX0" fmla="*/ 0 w 4549398"/>
              <a:gd name="connsiteY0" fmla="*/ 0 h 1307615"/>
              <a:gd name="connsiteX1" fmla="*/ 4549398 w 4549398"/>
              <a:gd name="connsiteY1" fmla="*/ 0 h 1307615"/>
              <a:gd name="connsiteX2" fmla="*/ 4549398 w 4549398"/>
              <a:gd name="connsiteY2" fmla="*/ 1307615 h 1307615"/>
              <a:gd name="connsiteX3" fmla="*/ 0 w 4549398"/>
              <a:gd name="connsiteY3" fmla="*/ 1307615 h 1307615"/>
              <a:gd name="connsiteX4" fmla="*/ 0 w 4549398"/>
              <a:gd name="connsiteY4" fmla="*/ 0 h 130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398" h="1307615">
                <a:moveTo>
                  <a:pt x="0" y="0"/>
                </a:moveTo>
                <a:lnTo>
                  <a:pt x="4549398" y="0"/>
                </a:lnTo>
                <a:lnTo>
                  <a:pt x="4549398" y="1307615"/>
                </a:lnTo>
                <a:lnTo>
                  <a:pt x="0" y="13076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26">
            <a:extLst>
              <a:ext uri="{FF2B5EF4-FFF2-40B4-BE49-F238E27FC236}">
                <a16:creationId xmlns:a16="http://schemas.microsoft.com/office/drawing/2014/main" id="{76F96F0F-856B-8D11-685A-94D9A431F4B6}"/>
              </a:ext>
            </a:extLst>
          </p:cNvPr>
          <p:cNvSpPr/>
          <p:nvPr/>
        </p:nvSpPr>
        <p:spPr>
          <a:xfrm>
            <a:off x="7279340" y="1639949"/>
            <a:ext cx="4362115" cy="4534158"/>
          </a:xfrm>
          <a:custGeom>
            <a:avLst/>
            <a:gdLst>
              <a:gd name="connsiteX0" fmla="*/ 0 w 5900056"/>
              <a:gd name="connsiteY0" fmla="*/ 0 h 4549398"/>
              <a:gd name="connsiteX1" fmla="*/ 5900056 w 5900056"/>
              <a:gd name="connsiteY1" fmla="*/ 0 h 4549398"/>
              <a:gd name="connsiteX2" fmla="*/ 5900056 w 5900056"/>
              <a:gd name="connsiteY2" fmla="*/ 4549398 h 4549398"/>
              <a:gd name="connsiteX3" fmla="*/ 0 w 5900056"/>
              <a:gd name="connsiteY3" fmla="*/ 4549398 h 4549398"/>
              <a:gd name="connsiteX4" fmla="*/ 0 w 5900056"/>
              <a:gd name="connsiteY4" fmla="*/ 0 h 454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056" h="4549398">
                <a:moveTo>
                  <a:pt x="0" y="0"/>
                </a:moveTo>
                <a:lnTo>
                  <a:pt x="5900056" y="0"/>
                </a:lnTo>
                <a:lnTo>
                  <a:pt x="5900056" y="4549398"/>
                </a:lnTo>
                <a:lnTo>
                  <a:pt x="0" y="45493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25">
            <a:extLst>
              <a:ext uri="{FF2B5EF4-FFF2-40B4-BE49-F238E27FC236}">
                <a16:creationId xmlns:a16="http://schemas.microsoft.com/office/drawing/2014/main" id="{1D00715B-77E1-04E2-94EC-5986FD32694A}"/>
              </a:ext>
            </a:extLst>
          </p:cNvPr>
          <p:cNvSpPr/>
          <p:nvPr/>
        </p:nvSpPr>
        <p:spPr>
          <a:xfrm>
            <a:off x="531284" y="4880008"/>
            <a:ext cx="6003986" cy="1294100"/>
          </a:xfrm>
          <a:custGeom>
            <a:avLst/>
            <a:gdLst>
              <a:gd name="connsiteX0" fmla="*/ 0 w 4549398"/>
              <a:gd name="connsiteY0" fmla="*/ 0 h 2533123"/>
              <a:gd name="connsiteX1" fmla="*/ 4549398 w 4549398"/>
              <a:gd name="connsiteY1" fmla="*/ 0 h 2533123"/>
              <a:gd name="connsiteX2" fmla="*/ 4549398 w 4549398"/>
              <a:gd name="connsiteY2" fmla="*/ 2533123 h 2533123"/>
              <a:gd name="connsiteX3" fmla="*/ 0 w 4549398"/>
              <a:gd name="connsiteY3" fmla="*/ 2533123 h 2533123"/>
              <a:gd name="connsiteX4" fmla="*/ 0 w 4549398"/>
              <a:gd name="connsiteY4" fmla="*/ 0 h 253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9398" h="2533123">
                <a:moveTo>
                  <a:pt x="0" y="0"/>
                </a:moveTo>
                <a:lnTo>
                  <a:pt x="4549398" y="0"/>
                </a:lnTo>
                <a:lnTo>
                  <a:pt x="4549398" y="2533123"/>
                </a:lnTo>
                <a:lnTo>
                  <a:pt x="0" y="25331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9820" y="2118998"/>
            <a:ext cx="2455200" cy="3399888"/>
            <a:chOff x="616674" y="1861753"/>
            <a:chExt cx="2455200" cy="3432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FBEF-FABD-A303-AE07-F1B34AD0883F}"/>
                </a:ext>
              </a:extLst>
            </p:cNvPr>
            <p:cNvSpPr txBox="1"/>
            <p:nvPr/>
          </p:nvSpPr>
          <p:spPr>
            <a:xfrm>
              <a:off x="616674" y="4641906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Juwon Kim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</a:t>
              </a:r>
              <a:r>
                <a:rPr lang="en-US" altLang="ko-KR" dirty="0" err="1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hwp</a:t>
              </a:r>
              <a:r>
                <a:rPr lang="en-US" altLang="ko-KR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B6DB8F-5BFE-8579-5D16-D308C924E5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34220" y="2118998"/>
            <a:ext cx="2455200" cy="3391055"/>
            <a:chOff x="6334220" y="1897182"/>
            <a:chExt cx="2455200" cy="3391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000" y="1897182"/>
              <a:ext cx="1824398" cy="2346069"/>
            </a:xfrm>
            <a:prstGeom prst="ellipse">
              <a:avLst/>
            </a:prstGeom>
            <a:ln w="19050" cap="rnd">
              <a:solidFill>
                <a:srgbClr val="97AA0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03437-3F88-220A-970B-1561B344B799}"/>
                </a:ext>
              </a:extLst>
            </p:cNvPr>
            <p:cNvSpPr txBox="1"/>
            <p:nvPr/>
          </p:nvSpPr>
          <p:spPr>
            <a:xfrm>
              <a:off x="6334220" y="4641906"/>
              <a:ext cx="2455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Haeun</a:t>
              </a:r>
              <a:r>
                <a:rPr lang="en-US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Lee</a:t>
              </a:r>
              <a:endParaRPr lang="en-US" altLang="ko-KR" b="0" dirty="0">
                <a:solidFill>
                  <a:srgbClr val="37562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Front-end Design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191753" y="2118998"/>
            <a:ext cx="2455200" cy="3391055"/>
            <a:chOff x="9191753" y="1897182"/>
            <a:chExt cx="2455200" cy="3391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C2CDD-7B6E-5DBD-CE70-A60992668721}"/>
                </a:ext>
              </a:extLst>
            </p:cNvPr>
            <p:cNvSpPr txBox="1"/>
            <p:nvPr/>
          </p:nvSpPr>
          <p:spPr>
            <a:xfrm>
              <a:off x="9191753" y="4641906"/>
              <a:ext cx="245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nl-NL" altLang="ko-KR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Huigeun Han</a:t>
              </a:r>
              <a:endParaRPr lang="nl-NL" altLang="ko-KR" dirty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fontAlgn="base"/>
              <a:r>
                <a:rPr lang="nl-NL" altLang="ko-KR" sz="1800" b="0" i="0" u="none" strike="noStrike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NLP model select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965F837-2D16-8D7E-8FEE-27B175C4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7154" y="1897182"/>
              <a:ext cx="1824398" cy="2343175"/>
            </a:xfrm>
            <a:prstGeom prst="ellipse">
              <a:avLst/>
            </a:prstGeom>
            <a:blipFill dpi="0" rotWithShape="1"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45000"/>
                        </a14:imgEffect>
                        <a14:imgEffect>
                          <a14:saturation sat="187000"/>
                        </a14:imgEffect>
                        <a14:imgEffect>
                          <a14:brightnessContrast bright="11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A1826AF-A43C-CEC0-91DD-4CABEDB01986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2026BE-00E0-F609-5343-A58F030E7480}"/>
              </a:ext>
            </a:extLst>
          </p:cNvPr>
          <p:cNvGrpSpPr/>
          <p:nvPr/>
        </p:nvGrpSpPr>
        <p:grpSpPr>
          <a:xfrm>
            <a:off x="3475446" y="2118998"/>
            <a:ext cx="2455200" cy="3399887"/>
            <a:chOff x="616674" y="1861753"/>
            <a:chExt cx="2455200" cy="3432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EC73FC-F775-2183-1B21-D963FAC6EBA8}"/>
                </a:ext>
              </a:extLst>
            </p:cNvPr>
            <p:cNvSpPr txBox="1"/>
            <p:nvPr/>
          </p:nvSpPr>
          <p:spPr>
            <a:xfrm>
              <a:off x="616674" y="4641905"/>
              <a:ext cx="2455200" cy="652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Hyunwon</a:t>
              </a:r>
              <a:r>
                <a:rPr lang="ko-KR" altLang="en-US" sz="1800" b="0" i="0" u="none" strike="noStrike" dirty="0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800" b="0" i="0" u="none" strike="noStrike" dirty="0" err="1">
                  <a:solidFill>
                    <a:srgbClr val="37562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Seo</a:t>
              </a:r>
              <a:endParaRPr lang="en-US" altLang="ko-KR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Processing(.pdf)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35061B4-73EC-2B1D-F0C2-C28893701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74" y="1861753"/>
              <a:ext cx="1800000" cy="2378604"/>
            </a:xfrm>
            <a:prstGeom prst="ellipse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97A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38410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Data Processing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</a:t>
            </a:r>
          </a:p>
        </p:txBody>
      </p:sp>
      <p:pic>
        <p:nvPicPr>
          <p:cNvPr id="4" name="그림 3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2FC0B030-7A3C-841A-4CC9-07D531D36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65" b="241"/>
          <a:stretch/>
        </p:blipFill>
        <p:spPr>
          <a:xfrm>
            <a:off x="1793898" y="2422730"/>
            <a:ext cx="2534558" cy="237550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1232681-304B-E2CF-786E-89AF467E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49" y="1781428"/>
            <a:ext cx="6354062" cy="36581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DFC14C-3D90-53E8-84AD-21FE0466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87" y="1280445"/>
            <a:ext cx="4368323" cy="53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Data Processing</a:t>
            </a:r>
          </a:p>
        </p:txBody>
      </p:sp>
      <p:pic>
        <p:nvPicPr>
          <p:cNvPr id="2" name="그림 1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67CA65CF-E0BE-DFBC-F8FF-A90C06021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5" t="-492" r="35091" b="535"/>
          <a:stretch/>
        </p:blipFill>
        <p:spPr>
          <a:xfrm>
            <a:off x="1947843" y="2422730"/>
            <a:ext cx="2226668" cy="238023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9A15DF9-8370-D21C-DE8E-86DC8F63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49" y="2376823"/>
            <a:ext cx="653506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CAAE89B-F0DD-26AA-B41F-BCB990BDF693}"/>
              </a:ext>
            </a:extLst>
          </p:cNvPr>
          <p:cNvSpPr txBox="1">
            <a:spLocks/>
          </p:cNvSpPr>
          <p:nvPr/>
        </p:nvSpPr>
        <p:spPr>
          <a:xfrm>
            <a:off x="11390811" y="6357439"/>
            <a:ext cx="68797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F1C42F-623A-4913-A961-0477D0E33F84}" type="slidenum">
              <a:rPr lang="ko-KR" altLang="en-US" sz="2000" smtClean="0">
                <a:solidFill>
                  <a:srgbClr val="3756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endParaRPr lang="ko-KR" altLang="en-US" sz="2000" dirty="0">
              <a:solidFill>
                <a:srgbClr val="37562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"/>
          <p:cNvSpPr/>
          <p:nvPr/>
        </p:nvSpPr>
        <p:spPr>
          <a:xfrm>
            <a:off x="0" y="747178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</a:pPr>
            <a:r>
              <a:rPr lang="en-US" sz="4000" b="1" dirty="0">
                <a:solidFill>
                  <a:srgbClr val="97AA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_ac" pitchFamily="34" charset="-120"/>
              </a:rPr>
              <a:t>React Learning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6F31CC99-9A95-FD3D-626A-C79B556E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6" b="9281"/>
          <a:stretch/>
        </p:blipFill>
        <p:spPr>
          <a:xfrm>
            <a:off x="3296874" y="1504955"/>
            <a:ext cx="5598251" cy="49600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C70F90-E77A-0941-86CB-585B13DBAAE8}"/>
              </a:ext>
            </a:extLst>
          </p:cNvPr>
          <p:cNvSpPr/>
          <p:nvPr/>
        </p:nvSpPr>
        <p:spPr>
          <a:xfrm>
            <a:off x="5298141" y="1721224"/>
            <a:ext cx="3523130" cy="2899637"/>
          </a:xfrm>
          <a:prstGeom prst="rect">
            <a:avLst/>
          </a:pr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2185885" y="3322689"/>
            <a:ext cx="7820231" cy="74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5906"/>
              </a:lnSpc>
              <a:spcBef>
                <a:spcPts val="1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25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Transformer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3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14312</TotalTime>
  <Words>291</Words>
  <Application>Microsoft Office PowerPoint</Application>
  <PresentationFormat>와이드스크린</PresentationFormat>
  <Paragraphs>86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9" baseType="lpstr">
      <vt:lpstr>나눔스퀘어</vt:lpstr>
      <vt:lpstr>Open Sans Light</vt:lpstr>
      <vt:lpstr>나눔스퀘어 네오 Heavy</vt:lpstr>
      <vt:lpstr>Designball-Social-01</vt:lpstr>
      <vt:lpstr>나눔고딕 ExtraBold</vt:lpstr>
      <vt:lpstr>나눔스퀘어 ExtraBold</vt:lpstr>
      <vt:lpstr>Open Sans Extrabold</vt:lpstr>
      <vt:lpstr>Times New Roman</vt:lpstr>
      <vt:lpstr>맑은 고딕</vt:lpstr>
      <vt:lpstr>NanumSquareOTF_ac</vt:lpstr>
      <vt:lpstr>Calibri</vt:lpstr>
      <vt:lpstr>Arial</vt:lpstr>
      <vt:lpstr>Open Sans</vt:lpstr>
      <vt:lpstr>나눔스퀘어 Bold</vt:lpstr>
      <vt:lpstr>Office 테마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hb.lee@tmaxsoft.com 이Waq37183</cp:lastModifiedBy>
  <cp:revision>302</cp:revision>
  <dcterms:created xsi:type="dcterms:W3CDTF">2020-06-15T03:45:15Z</dcterms:created>
  <dcterms:modified xsi:type="dcterms:W3CDTF">2023-04-14T03:39:51Z</dcterms:modified>
</cp:coreProperties>
</file>